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86" r:id="rId2"/>
    <p:sldId id="278" r:id="rId3"/>
    <p:sldId id="279" r:id="rId4"/>
    <p:sldId id="280" r:id="rId5"/>
    <p:sldId id="281" r:id="rId6"/>
    <p:sldId id="282" r:id="rId7"/>
    <p:sldId id="283" r:id="rId8"/>
    <p:sldId id="272" r:id="rId9"/>
    <p:sldId id="276" r:id="rId10"/>
    <p:sldId id="277" r:id="rId11"/>
    <p:sldId id="273" r:id="rId12"/>
    <p:sldId id="274" r:id="rId13"/>
    <p:sldId id="270" r:id="rId14"/>
    <p:sldId id="271" r:id="rId15"/>
    <p:sldId id="267" r:id="rId16"/>
    <p:sldId id="268" r:id="rId17"/>
    <p:sldId id="269" r:id="rId18"/>
    <p:sldId id="284" r:id="rId19"/>
    <p:sldId id="260" r:id="rId20"/>
    <p:sldId id="285" r:id="rId2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07" autoAdjust="0"/>
  </p:normalViewPr>
  <p:slideViewPr>
    <p:cSldViewPr snapToGrid="0">
      <p:cViewPr varScale="1">
        <p:scale>
          <a:sx n="109" d="100"/>
          <a:sy n="109" d="100"/>
        </p:scale>
        <p:origin x="612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209D15-7308-4C08-9E1E-726CCBE32A0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F61672F-6F3B-452B-A5BD-1F4B3CBC11D5}">
      <dgm:prSet phldrT="[Text]"/>
      <dgm:spPr/>
      <dgm:t>
        <a:bodyPr/>
        <a:lstStyle/>
        <a:p>
          <a:r>
            <a:rPr lang="en-GB" dirty="0"/>
            <a:t>Referral from primary care</a:t>
          </a:r>
        </a:p>
      </dgm:t>
    </dgm:pt>
    <dgm:pt modelId="{369099AB-4893-4538-84B1-B0F1DB3ECD95}" type="parTrans" cxnId="{378F825C-4771-49E7-81DD-81A4788AD18F}">
      <dgm:prSet/>
      <dgm:spPr/>
      <dgm:t>
        <a:bodyPr/>
        <a:lstStyle/>
        <a:p>
          <a:endParaRPr lang="en-GB"/>
        </a:p>
      </dgm:t>
    </dgm:pt>
    <dgm:pt modelId="{8ED19080-E42E-457B-BA40-0A5B657A7E52}" type="sibTrans" cxnId="{378F825C-4771-49E7-81DD-81A4788AD18F}">
      <dgm:prSet/>
      <dgm:spPr/>
      <dgm:t>
        <a:bodyPr/>
        <a:lstStyle/>
        <a:p>
          <a:endParaRPr lang="en-GB"/>
        </a:p>
      </dgm:t>
    </dgm:pt>
    <dgm:pt modelId="{31BB2E5E-EC56-4691-A9A4-3E623C553FFE}">
      <dgm:prSet phldrT="[Text]"/>
      <dgm:spPr/>
      <dgm:t>
        <a:bodyPr/>
        <a:lstStyle/>
        <a:p>
          <a:r>
            <a:rPr lang="en-GB" dirty="0" err="1"/>
            <a:t>WtW</a:t>
          </a:r>
          <a:endParaRPr lang="en-GB" dirty="0"/>
        </a:p>
      </dgm:t>
    </dgm:pt>
    <dgm:pt modelId="{6B2ADB99-2F9A-4C44-924D-B297961EFE4C}" type="parTrans" cxnId="{0FBE4A60-1446-4EA4-AA22-4869941EDEC1}">
      <dgm:prSet/>
      <dgm:spPr/>
      <dgm:t>
        <a:bodyPr/>
        <a:lstStyle/>
        <a:p>
          <a:endParaRPr lang="en-GB"/>
        </a:p>
      </dgm:t>
    </dgm:pt>
    <dgm:pt modelId="{B863A41A-DD5D-45E8-A586-A822BF65BC7B}" type="sibTrans" cxnId="{0FBE4A60-1446-4EA4-AA22-4869941EDEC1}">
      <dgm:prSet/>
      <dgm:spPr/>
      <dgm:t>
        <a:bodyPr/>
        <a:lstStyle/>
        <a:p>
          <a:endParaRPr lang="en-GB"/>
        </a:p>
      </dgm:t>
    </dgm:pt>
    <dgm:pt modelId="{085D11A6-5576-47BC-A0C3-284368652361}">
      <dgm:prSet phldrT="[Text]"/>
      <dgm:spPr/>
      <dgm:t>
        <a:bodyPr/>
        <a:lstStyle/>
        <a:p>
          <a:r>
            <a:rPr lang="en-GB" dirty="0"/>
            <a:t>VTSOs</a:t>
          </a:r>
        </a:p>
      </dgm:t>
    </dgm:pt>
    <dgm:pt modelId="{A102AA5C-E462-4300-8846-769162889E50}" type="parTrans" cxnId="{6D648E2C-0248-474A-AF15-EF7EF1349B22}">
      <dgm:prSet/>
      <dgm:spPr/>
      <dgm:t>
        <a:bodyPr/>
        <a:lstStyle/>
        <a:p>
          <a:endParaRPr lang="en-GB"/>
        </a:p>
      </dgm:t>
    </dgm:pt>
    <dgm:pt modelId="{5927869D-FF0D-4F4C-A614-1B8ABC9B5747}" type="sibTrans" cxnId="{6D648E2C-0248-474A-AF15-EF7EF1349B22}">
      <dgm:prSet/>
      <dgm:spPr/>
      <dgm:t>
        <a:bodyPr/>
        <a:lstStyle/>
        <a:p>
          <a:endParaRPr lang="en-GB"/>
        </a:p>
      </dgm:t>
    </dgm:pt>
    <dgm:pt modelId="{C7DAEDDF-7D32-42AE-BC4E-6A9979327B95}">
      <dgm:prSet/>
      <dgm:spPr/>
      <dgm:t>
        <a:bodyPr/>
        <a:lstStyle/>
        <a:p>
          <a:r>
            <a:rPr lang="en-GB" dirty="0"/>
            <a:t>Primary care staff</a:t>
          </a:r>
        </a:p>
      </dgm:t>
    </dgm:pt>
    <dgm:pt modelId="{2C29A04B-617E-40BC-8DC2-88052F766EF6}" type="parTrans" cxnId="{21B361AD-E545-4481-86A9-9F6C80D51E69}">
      <dgm:prSet/>
      <dgm:spPr/>
    </dgm:pt>
    <dgm:pt modelId="{304DC96F-6241-4ADD-B0A8-12502D71A133}" type="sibTrans" cxnId="{21B361AD-E545-4481-86A9-9F6C80D51E69}">
      <dgm:prSet/>
      <dgm:spPr/>
    </dgm:pt>
    <dgm:pt modelId="{CA7EDDEA-DA85-4ECF-8167-6B2EABA65B4E}">
      <dgm:prSet/>
      <dgm:spPr/>
      <dgm:t>
        <a:bodyPr/>
        <a:lstStyle/>
        <a:p>
          <a:r>
            <a:rPr lang="en-GB" dirty="0"/>
            <a:t>Link Workers</a:t>
          </a:r>
        </a:p>
      </dgm:t>
    </dgm:pt>
    <dgm:pt modelId="{EC118DB3-8951-40A0-802F-D4331B51AFAE}" type="parTrans" cxnId="{8ACBC7A8-C9D2-463D-A383-81FE61A055E9}">
      <dgm:prSet/>
      <dgm:spPr/>
    </dgm:pt>
    <dgm:pt modelId="{26D75822-F345-4F4A-90B4-557DB7E78912}" type="sibTrans" cxnId="{8ACBC7A8-C9D2-463D-A383-81FE61A055E9}">
      <dgm:prSet/>
      <dgm:spPr/>
    </dgm:pt>
    <dgm:pt modelId="{E0A988A0-DDCC-4709-B717-22CAB0FAF90B}">
      <dgm:prSet/>
      <dgm:spPr/>
      <dgm:t>
        <a:bodyPr/>
        <a:lstStyle/>
        <a:p>
          <a:r>
            <a:rPr lang="en-GB" dirty="0"/>
            <a:t>Volunteers and community sector staff</a:t>
          </a:r>
        </a:p>
      </dgm:t>
    </dgm:pt>
    <dgm:pt modelId="{DE9A80BA-A1EF-478D-913E-E0D39D4D91DA}" type="parTrans" cxnId="{BE30AA43-CC47-47DA-85B4-9637A28DB162}">
      <dgm:prSet/>
      <dgm:spPr/>
    </dgm:pt>
    <dgm:pt modelId="{EDF9EBF6-1D20-47BA-B71A-AA45A3519515}" type="sibTrans" cxnId="{BE30AA43-CC47-47DA-85B4-9637A28DB162}">
      <dgm:prSet/>
      <dgm:spPr/>
    </dgm:pt>
    <dgm:pt modelId="{1EF88718-C765-4C8B-96DA-ADC0AE30ABE9}" type="pres">
      <dgm:prSet presAssocID="{1B209D15-7308-4C08-9E1E-726CCBE32A0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8F3BFC-871D-4CFE-8A5F-C2912379B540}" type="pres">
      <dgm:prSet presAssocID="{4F61672F-6F3B-452B-A5BD-1F4B3CBC11D5}" presName="composite" presStyleCnt="0"/>
      <dgm:spPr/>
    </dgm:pt>
    <dgm:pt modelId="{3263804A-9A6B-4C21-ACE0-DEC724EBE43A}" type="pres">
      <dgm:prSet presAssocID="{4F61672F-6F3B-452B-A5BD-1F4B3CBC11D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4F8D3B-CF3C-4132-8FB2-9543265061D3}" type="pres">
      <dgm:prSet presAssocID="{4F61672F-6F3B-452B-A5BD-1F4B3CBC11D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C86CA9-B4F8-4605-B512-6DD3291BB652}" type="pres">
      <dgm:prSet presAssocID="{8ED19080-E42E-457B-BA40-0A5B657A7E52}" presName="sp" presStyleCnt="0"/>
      <dgm:spPr/>
    </dgm:pt>
    <dgm:pt modelId="{68717616-F7E0-4478-AE4D-644E9D29AF4F}" type="pres">
      <dgm:prSet presAssocID="{31BB2E5E-EC56-4691-A9A4-3E623C553FFE}" presName="composite" presStyleCnt="0"/>
      <dgm:spPr/>
    </dgm:pt>
    <dgm:pt modelId="{CA0A9B07-E149-4DA8-A928-A7B3FC528194}" type="pres">
      <dgm:prSet presAssocID="{31BB2E5E-EC56-4691-A9A4-3E623C553FF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80CE7A-E71B-4795-A1AF-C8BBE8C1D191}" type="pres">
      <dgm:prSet presAssocID="{31BB2E5E-EC56-4691-A9A4-3E623C553FFE}" presName="descendantText" presStyleLbl="alignAcc1" presStyleIdx="1" presStyleCnt="3" custLinFactNeighborY="-52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03D95F-5C3F-4C16-B7AA-C97D6B4AAA8D}" type="pres">
      <dgm:prSet presAssocID="{B863A41A-DD5D-45E8-A586-A822BF65BC7B}" presName="sp" presStyleCnt="0"/>
      <dgm:spPr/>
    </dgm:pt>
    <dgm:pt modelId="{542C4E91-60CD-49DA-8E28-49D2F3B07DB6}" type="pres">
      <dgm:prSet presAssocID="{085D11A6-5576-47BC-A0C3-284368652361}" presName="composite" presStyleCnt="0"/>
      <dgm:spPr/>
    </dgm:pt>
    <dgm:pt modelId="{F4C76AE7-21BA-4890-AEE0-436B97ECA526}" type="pres">
      <dgm:prSet presAssocID="{085D11A6-5576-47BC-A0C3-28436865236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4A4375-5CD2-4234-950C-EC55D874E308}" type="pres">
      <dgm:prSet presAssocID="{085D11A6-5576-47BC-A0C3-28436865236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B361AD-E545-4481-86A9-9F6C80D51E69}" srcId="{4F61672F-6F3B-452B-A5BD-1F4B3CBC11D5}" destId="{C7DAEDDF-7D32-42AE-BC4E-6A9979327B95}" srcOrd="0" destOrd="0" parTransId="{2C29A04B-617E-40BC-8DC2-88052F766EF6}" sibTransId="{304DC96F-6241-4ADD-B0A8-12502D71A133}"/>
    <dgm:cxn modelId="{378F825C-4771-49E7-81DD-81A4788AD18F}" srcId="{1B209D15-7308-4C08-9E1E-726CCBE32A02}" destId="{4F61672F-6F3B-452B-A5BD-1F4B3CBC11D5}" srcOrd="0" destOrd="0" parTransId="{369099AB-4893-4538-84B1-B0F1DB3ECD95}" sibTransId="{8ED19080-E42E-457B-BA40-0A5B657A7E52}"/>
    <dgm:cxn modelId="{AB09B168-E64C-494F-8898-2A04F858AA91}" type="presOf" srcId="{4F61672F-6F3B-452B-A5BD-1F4B3CBC11D5}" destId="{3263804A-9A6B-4C21-ACE0-DEC724EBE43A}" srcOrd="0" destOrd="0" presId="urn:microsoft.com/office/officeart/2005/8/layout/chevron2"/>
    <dgm:cxn modelId="{1D741C39-CE95-4568-87A3-5EF7F994C0F8}" type="presOf" srcId="{CA7EDDEA-DA85-4ECF-8167-6B2EABA65B4E}" destId="{7E80CE7A-E71B-4795-A1AF-C8BBE8C1D191}" srcOrd="0" destOrd="0" presId="urn:microsoft.com/office/officeart/2005/8/layout/chevron2"/>
    <dgm:cxn modelId="{6D648E2C-0248-474A-AF15-EF7EF1349B22}" srcId="{1B209D15-7308-4C08-9E1E-726CCBE32A02}" destId="{085D11A6-5576-47BC-A0C3-284368652361}" srcOrd="2" destOrd="0" parTransId="{A102AA5C-E462-4300-8846-769162889E50}" sibTransId="{5927869D-FF0D-4F4C-A614-1B8ABC9B5747}"/>
    <dgm:cxn modelId="{A6F54EB7-B6C1-4A86-87F8-7C1DDDE5DFEF}" type="presOf" srcId="{E0A988A0-DDCC-4709-B717-22CAB0FAF90B}" destId="{164A4375-5CD2-4234-950C-EC55D874E308}" srcOrd="0" destOrd="0" presId="urn:microsoft.com/office/officeart/2005/8/layout/chevron2"/>
    <dgm:cxn modelId="{33FB1447-80E8-4962-88FA-C2D354110CC5}" type="presOf" srcId="{085D11A6-5576-47BC-A0C3-284368652361}" destId="{F4C76AE7-21BA-4890-AEE0-436B97ECA526}" srcOrd="0" destOrd="0" presId="urn:microsoft.com/office/officeart/2005/8/layout/chevron2"/>
    <dgm:cxn modelId="{1A2CAAE2-CC02-4785-85C5-9C4C23B7668C}" type="presOf" srcId="{31BB2E5E-EC56-4691-A9A4-3E623C553FFE}" destId="{CA0A9B07-E149-4DA8-A928-A7B3FC528194}" srcOrd="0" destOrd="0" presId="urn:microsoft.com/office/officeart/2005/8/layout/chevron2"/>
    <dgm:cxn modelId="{72C94897-6634-48C3-AFBA-E4D95709497C}" type="presOf" srcId="{C7DAEDDF-7D32-42AE-BC4E-6A9979327B95}" destId="{8E4F8D3B-CF3C-4132-8FB2-9543265061D3}" srcOrd="0" destOrd="0" presId="urn:microsoft.com/office/officeart/2005/8/layout/chevron2"/>
    <dgm:cxn modelId="{0FBE4A60-1446-4EA4-AA22-4869941EDEC1}" srcId="{1B209D15-7308-4C08-9E1E-726CCBE32A02}" destId="{31BB2E5E-EC56-4691-A9A4-3E623C553FFE}" srcOrd="1" destOrd="0" parTransId="{6B2ADB99-2F9A-4C44-924D-B297961EFE4C}" sibTransId="{B863A41A-DD5D-45E8-A586-A822BF65BC7B}"/>
    <dgm:cxn modelId="{BE30AA43-CC47-47DA-85B4-9637A28DB162}" srcId="{085D11A6-5576-47BC-A0C3-284368652361}" destId="{E0A988A0-DDCC-4709-B717-22CAB0FAF90B}" srcOrd="0" destOrd="0" parTransId="{DE9A80BA-A1EF-478D-913E-E0D39D4D91DA}" sibTransId="{EDF9EBF6-1D20-47BA-B71A-AA45A3519515}"/>
    <dgm:cxn modelId="{1539ECBD-3F72-47BB-9B57-7FAE19E63761}" type="presOf" srcId="{1B209D15-7308-4C08-9E1E-726CCBE32A02}" destId="{1EF88718-C765-4C8B-96DA-ADC0AE30ABE9}" srcOrd="0" destOrd="0" presId="urn:microsoft.com/office/officeart/2005/8/layout/chevron2"/>
    <dgm:cxn modelId="{8ACBC7A8-C9D2-463D-A383-81FE61A055E9}" srcId="{31BB2E5E-EC56-4691-A9A4-3E623C553FFE}" destId="{CA7EDDEA-DA85-4ECF-8167-6B2EABA65B4E}" srcOrd="0" destOrd="0" parTransId="{EC118DB3-8951-40A0-802F-D4331B51AFAE}" sibTransId="{26D75822-F345-4F4A-90B4-557DB7E78912}"/>
    <dgm:cxn modelId="{0547F422-D062-4325-B48C-4E2B65B2D5BA}" type="presParOf" srcId="{1EF88718-C765-4C8B-96DA-ADC0AE30ABE9}" destId="{0C8F3BFC-871D-4CFE-8A5F-C2912379B540}" srcOrd="0" destOrd="0" presId="urn:microsoft.com/office/officeart/2005/8/layout/chevron2"/>
    <dgm:cxn modelId="{2B64E8B3-074B-4ACC-B4FD-4C31A5ED720E}" type="presParOf" srcId="{0C8F3BFC-871D-4CFE-8A5F-C2912379B540}" destId="{3263804A-9A6B-4C21-ACE0-DEC724EBE43A}" srcOrd="0" destOrd="0" presId="urn:microsoft.com/office/officeart/2005/8/layout/chevron2"/>
    <dgm:cxn modelId="{3B50ABDB-9401-4C34-92F7-176F8C7FA08F}" type="presParOf" srcId="{0C8F3BFC-871D-4CFE-8A5F-C2912379B540}" destId="{8E4F8D3B-CF3C-4132-8FB2-9543265061D3}" srcOrd="1" destOrd="0" presId="urn:microsoft.com/office/officeart/2005/8/layout/chevron2"/>
    <dgm:cxn modelId="{280D27CC-3BD6-4949-97E2-883DA5BEBFF1}" type="presParOf" srcId="{1EF88718-C765-4C8B-96DA-ADC0AE30ABE9}" destId="{CBC86CA9-B4F8-4605-B512-6DD3291BB652}" srcOrd="1" destOrd="0" presId="urn:microsoft.com/office/officeart/2005/8/layout/chevron2"/>
    <dgm:cxn modelId="{1B31B3A5-9874-4DA0-A0C0-52D9AF2AE336}" type="presParOf" srcId="{1EF88718-C765-4C8B-96DA-ADC0AE30ABE9}" destId="{68717616-F7E0-4478-AE4D-644E9D29AF4F}" srcOrd="2" destOrd="0" presId="urn:microsoft.com/office/officeart/2005/8/layout/chevron2"/>
    <dgm:cxn modelId="{0D852AB8-1CDD-447F-A8F4-5A342CBA464F}" type="presParOf" srcId="{68717616-F7E0-4478-AE4D-644E9D29AF4F}" destId="{CA0A9B07-E149-4DA8-A928-A7B3FC528194}" srcOrd="0" destOrd="0" presId="urn:microsoft.com/office/officeart/2005/8/layout/chevron2"/>
    <dgm:cxn modelId="{0280836A-1C0A-4F7C-A19A-F715EF5E9189}" type="presParOf" srcId="{68717616-F7E0-4478-AE4D-644E9D29AF4F}" destId="{7E80CE7A-E71B-4795-A1AF-C8BBE8C1D191}" srcOrd="1" destOrd="0" presId="urn:microsoft.com/office/officeart/2005/8/layout/chevron2"/>
    <dgm:cxn modelId="{4E4F53FE-55CC-4199-80CE-22B7B0EA4207}" type="presParOf" srcId="{1EF88718-C765-4C8B-96DA-ADC0AE30ABE9}" destId="{E903D95F-5C3F-4C16-B7AA-C97D6B4AAA8D}" srcOrd="3" destOrd="0" presId="urn:microsoft.com/office/officeart/2005/8/layout/chevron2"/>
    <dgm:cxn modelId="{E4EA52DC-3BA9-4A28-A56E-6A4A3AE936E8}" type="presParOf" srcId="{1EF88718-C765-4C8B-96DA-ADC0AE30ABE9}" destId="{542C4E91-60CD-49DA-8E28-49D2F3B07DB6}" srcOrd="4" destOrd="0" presId="urn:microsoft.com/office/officeart/2005/8/layout/chevron2"/>
    <dgm:cxn modelId="{E7062C99-0726-43C9-8145-BE34517522B8}" type="presParOf" srcId="{542C4E91-60CD-49DA-8E28-49D2F3B07DB6}" destId="{F4C76AE7-21BA-4890-AEE0-436B97ECA526}" srcOrd="0" destOrd="0" presId="urn:microsoft.com/office/officeart/2005/8/layout/chevron2"/>
    <dgm:cxn modelId="{21CD5B9B-5255-4EDD-A7B8-8E27DDC57B81}" type="presParOf" srcId="{542C4E91-60CD-49DA-8E28-49D2F3B07DB6}" destId="{164A4375-5CD2-4234-950C-EC55D874E30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209D15-7308-4C08-9E1E-726CCBE32A0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F61672F-6F3B-452B-A5BD-1F4B3CBC11D5}">
      <dgm:prSet phldrT="[Text]"/>
      <dgm:spPr/>
      <dgm:t>
        <a:bodyPr/>
        <a:lstStyle/>
        <a:p>
          <a:r>
            <a:rPr lang="en-GB" dirty="0"/>
            <a:t>Referral from primary care</a:t>
          </a:r>
        </a:p>
      </dgm:t>
    </dgm:pt>
    <dgm:pt modelId="{369099AB-4893-4538-84B1-B0F1DB3ECD95}" type="parTrans" cxnId="{378F825C-4771-49E7-81DD-81A4788AD18F}">
      <dgm:prSet/>
      <dgm:spPr/>
      <dgm:t>
        <a:bodyPr/>
        <a:lstStyle/>
        <a:p>
          <a:endParaRPr lang="en-GB"/>
        </a:p>
      </dgm:t>
    </dgm:pt>
    <dgm:pt modelId="{8ED19080-E42E-457B-BA40-0A5B657A7E52}" type="sibTrans" cxnId="{378F825C-4771-49E7-81DD-81A4788AD18F}">
      <dgm:prSet/>
      <dgm:spPr/>
      <dgm:t>
        <a:bodyPr/>
        <a:lstStyle/>
        <a:p>
          <a:endParaRPr lang="en-GB"/>
        </a:p>
      </dgm:t>
    </dgm:pt>
    <dgm:pt modelId="{31BB2E5E-EC56-4691-A9A4-3E623C553FFE}">
      <dgm:prSet phldrT="[Text]"/>
      <dgm:spPr/>
      <dgm:t>
        <a:bodyPr/>
        <a:lstStyle/>
        <a:p>
          <a:r>
            <a:rPr lang="en-GB" dirty="0" err="1"/>
            <a:t>WtW</a:t>
          </a:r>
          <a:endParaRPr lang="en-GB" dirty="0"/>
        </a:p>
      </dgm:t>
    </dgm:pt>
    <dgm:pt modelId="{6B2ADB99-2F9A-4C44-924D-B297961EFE4C}" type="parTrans" cxnId="{0FBE4A60-1446-4EA4-AA22-4869941EDEC1}">
      <dgm:prSet/>
      <dgm:spPr/>
      <dgm:t>
        <a:bodyPr/>
        <a:lstStyle/>
        <a:p>
          <a:endParaRPr lang="en-GB"/>
        </a:p>
      </dgm:t>
    </dgm:pt>
    <dgm:pt modelId="{B863A41A-DD5D-45E8-A586-A822BF65BC7B}" type="sibTrans" cxnId="{0FBE4A60-1446-4EA4-AA22-4869941EDEC1}">
      <dgm:prSet/>
      <dgm:spPr/>
      <dgm:t>
        <a:bodyPr/>
        <a:lstStyle/>
        <a:p>
          <a:endParaRPr lang="en-GB"/>
        </a:p>
      </dgm:t>
    </dgm:pt>
    <dgm:pt modelId="{085D11A6-5576-47BC-A0C3-284368652361}">
      <dgm:prSet phldrT="[Text]"/>
      <dgm:spPr/>
      <dgm:t>
        <a:bodyPr/>
        <a:lstStyle/>
        <a:p>
          <a:r>
            <a:rPr lang="en-GB" dirty="0"/>
            <a:t>VTSOs</a:t>
          </a:r>
        </a:p>
      </dgm:t>
    </dgm:pt>
    <dgm:pt modelId="{A102AA5C-E462-4300-8846-769162889E50}" type="parTrans" cxnId="{6D648E2C-0248-474A-AF15-EF7EF1349B22}">
      <dgm:prSet/>
      <dgm:spPr/>
      <dgm:t>
        <a:bodyPr/>
        <a:lstStyle/>
        <a:p>
          <a:endParaRPr lang="en-GB"/>
        </a:p>
      </dgm:t>
    </dgm:pt>
    <dgm:pt modelId="{5927869D-FF0D-4F4C-A614-1B8ABC9B5747}" type="sibTrans" cxnId="{6D648E2C-0248-474A-AF15-EF7EF1349B22}">
      <dgm:prSet/>
      <dgm:spPr/>
      <dgm:t>
        <a:bodyPr/>
        <a:lstStyle/>
        <a:p>
          <a:endParaRPr lang="en-GB"/>
        </a:p>
      </dgm:t>
    </dgm:pt>
    <dgm:pt modelId="{C7DAEDDF-7D32-42AE-BC4E-6A9979327B95}">
      <dgm:prSet/>
      <dgm:spPr/>
      <dgm:t>
        <a:bodyPr/>
        <a:lstStyle/>
        <a:p>
          <a:r>
            <a:rPr lang="en-GB" dirty="0"/>
            <a:t>Primary care staff</a:t>
          </a:r>
        </a:p>
      </dgm:t>
    </dgm:pt>
    <dgm:pt modelId="{2C29A04B-617E-40BC-8DC2-88052F766EF6}" type="parTrans" cxnId="{21B361AD-E545-4481-86A9-9F6C80D51E69}">
      <dgm:prSet/>
      <dgm:spPr/>
      <dgm:t>
        <a:bodyPr/>
        <a:lstStyle/>
        <a:p>
          <a:endParaRPr lang="en-GB"/>
        </a:p>
      </dgm:t>
    </dgm:pt>
    <dgm:pt modelId="{304DC96F-6241-4ADD-B0A8-12502D71A133}" type="sibTrans" cxnId="{21B361AD-E545-4481-86A9-9F6C80D51E69}">
      <dgm:prSet/>
      <dgm:spPr/>
      <dgm:t>
        <a:bodyPr/>
        <a:lstStyle/>
        <a:p>
          <a:endParaRPr lang="en-GB"/>
        </a:p>
      </dgm:t>
    </dgm:pt>
    <dgm:pt modelId="{1EF88718-C765-4C8B-96DA-ADC0AE30ABE9}" type="pres">
      <dgm:prSet presAssocID="{1B209D15-7308-4C08-9E1E-726CCBE32A0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8F3BFC-871D-4CFE-8A5F-C2912379B540}" type="pres">
      <dgm:prSet presAssocID="{4F61672F-6F3B-452B-A5BD-1F4B3CBC11D5}" presName="composite" presStyleCnt="0"/>
      <dgm:spPr/>
    </dgm:pt>
    <dgm:pt modelId="{3263804A-9A6B-4C21-ACE0-DEC724EBE43A}" type="pres">
      <dgm:prSet presAssocID="{4F61672F-6F3B-452B-A5BD-1F4B3CBC11D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4F8D3B-CF3C-4132-8FB2-9543265061D3}" type="pres">
      <dgm:prSet presAssocID="{4F61672F-6F3B-452B-A5BD-1F4B3CBC11D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C86CA9-B4F8-4605-B512-6DD3291BB652}" type="pres">
      <dgm:prSet presAssocID="{8ED19080-E42E-457B-BA40-0A5B657A7E52}" presName="sp" presStyleCnt="0"/>
      <dgm:spPr/>
    </dgm:pt>
    <dgm:pt modelId="{68717616-F7E0-4478-AE4D-644E9D29AF4F}" type="pres">
      <dgm:prSet presAssocID="{31BB2E5E-EC56-4691-A9A4-3E623C553FFE}" presName="composite" presStyleCnt="0"/>
      <dgm:spPr/>
    </dgm:pt>
    <dgm:pt modelId="{CA0A9B07-E149-4DA8-A928-A7B3FC528194}" type="pres">
      <dgm:prSet presAssocID="{31BB2E5E-EC56-4691-A9A4-3E623C553FF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80CE7A-E71B-4795-A1AF-C8BBE8C1D191}" type="pres">
      <dgm:prSet presAssocID="{31BB2E5E-EC56-4691-A9A4-3E623C553FFE}" presName="descendantText" presStyleLbl="alignAcc1" presStyleIdx="1" presStyleCnt="3" custLinFactNeighborY="-5270">
        <dgm:presLayoutVars>
          <dgm:bulletEnabled val="1"/>
        </dgm:presLayoutVars>
      </dgm:prSet>
      <dgm:spPr/>
    </dgm:pt>
    <dgm:pt modelId="{E903D95F-5C3F-4C16-B7AA-C97D6B4AAA8D}" type="pres">
      <dgm:prSet presAssocID="{B863A41A-DD5D-45E8-A586-A822BF65BC7B}" presName="sp" presStyleCnt="0"/>
      <dgm:spPr/>
    </dgm:pt>
    <dgm:pt modelId="{542C4E91-60CD-49DA-8E28-49D2F3B07DB6}" type="pres">
      <dgm:prSet presAssocID="{085D11A6-5576-47BC-A0C3-284368652361}" presName="composite" presStyleCnt="0"/>
      <dgm:spPr/>
    </dgm:pt>
    <dgm:pt modelId="{F4C76AE7-21BA-4890-AEE0-436B97ECA526}" type="pres">
      <dgm:prSet presAssocID="{085D11A6-5576-47BC-A0C3-28436865236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4A4375-5CD2-4234-950C-EC55D874E308}" type="pres">
      <dgm:prSet presAssocID="{085D11A6-5576-47BC-A0C3-284368652361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21B361AD-E545-4481-86A9-9F6C80D51E69}" srcId="{4F61672F-6F3B-452B-A5BD-1F4B3CBC11D5}" destId="{C7DAEDDF-7D32-42AE-BC4E-6A9979327B95}" srcOrd="0" destOrd="0" parTransId="{2C29A04B-617E-40BC-8DC2-88052F766EF6}" sibTransId="{304DC96F-6241-4ADD-B0A8-12502D71A133}"/>
    <dgm:cxn modelId="{378F825C-4771-49E7-81DD-81A4788AD18F}" srcId="{1B209D15-7308-4C08-9E1E-726CCBE32A02}" destId="{4F61672F-6F3B-452B-A5BD-1F4B3CBC11D5}" srcOrd="0" destOrd="0" parTransId="{369099AB-4893-4538-84B1-B0F1DB3ECD95}" sibTransId="{8ED19080-E42E-457B-BA40-0A5B657A7E52}"/>
    <dgm:cxn modelId="{AB09B168-E64C-494F-8898-2A04F858AA91}" type="presOf" srcId="{4F61672F-6F3B-452B-A5BD-1F4B3CBC11D5}" destId="{3263804A-9A6B-4C21-ACE0-DEC724EBE43A}" srcOrd="0" destOrd="0" presId="urn:microsoft.com/office/officeart/2005/8/layout/chevron2"/>
    <dgm:cxn modelId="{6D648E2C-0248-474A-AF15-EF7EF1349B22}" srcId="{1B209D15-7308-4C08-9E1E-726CCBE32A02}" destId="{085D11A6-5576-47BC-A0C3-284368652361}" srcOrd="2" destOrd="0" parTransId="{A102AA5C-E462-4300-8846-769162889E50}" sibTransId="{5927869D-FF0D-4F4C-A614-1B8ABC9B5747}"/>
    <dgm:cxn modelId="{33FB1447-80E8-4962-88FA-C2D354110CC5}" type="presOf" srcId="{085D11A6-5576-47BC-A0C3-284368652361}" destId="{F4C76AE7-21BA-4890-AEE0-436B97ECA526}" srcOrd="0" destOrd="0" presId="urn:microsoft.com/office/officeart/2005/8/layout/chevron2"/>
    <dgm:cxn modelId="{1A2CAAE2-CC02-4785-85C5-9C4C23B7668C}" type="presOf" srcId="{31BB2E5E-EC56-4691-A9A4-3E623C553FFE}" destId="{CA0A9B07-E149-4DA8-A928-A7B3FC528194}" srcOrd="0" destOrd="0" presId="urn:microsoft.com/office/officeart/2005/8/layout/chevron2"/>
    <dgm:cxn modelId="{72C94897-6634-48C3-AFBA-E4D95709497C}" type="presOf" srcId="{C7DAEDDF-7D32-42AE-BC4E-6A9979327B95}" destId="{8E4F8D3B-CF3C-4132-8FB2-9543265061D3}" srcOrd="0" destOrd="0" presId="urn:microsoft.com/office/officeart/2005/8/layout/chevron2"/>
    <dgm:cxn modelId="{0FBE4A60-1446-4EA4-AA22-4869941EDEC1}" srcId="{1B209D15-7308-4C08-9E1E-726CCBE32A02}" destId="{31BB2E5E-EC56-4691-A9A4-3E623C553FFE}" srcOrd="1" destOrd="0" parTransId="{6B2ADB99-2F9A-4C44-924D-B297961EFE4C}" sibTransId="{B863A41A-DD5D-45E8-A586-A822BF65BC7B}"/>
    <dgm:cxn modelId="{1539ECBD-3F72-47BB-9B57-7FAE19E63761}" type="presOf" srcId="{1B209D15-7308-4C08-9E1E-726CCBE32A02}" destId="{1EF88718-C765-4C8B-96DA-ADC0AE30ABE9}" srcOrd="0" destOrd="0" presId="urn:microsoft.com/office/officeart/2005/8/layout/chevron2"/>
    <dgm:cxn modelId="{0547F422-D062-4325-B48C-4E2B65B2D5BA}" type="presParOf" srcId="{1EF88718-C765-4C8B-96DA-ADC0AE30ABE9}" destId="{0C8F3BFC-871D-4CFE-8A5F-C2912379B540}" srcOrd="0" destOrd="0" presId="urn:microsoft.com/office/officeart/2005/8/layout/chevron2"/>
    <dgm:cxn modelId="{2B64E8B3-074B-4ACC-B4FD-4C31A5ED720E}" type="presParOf" srcId="{0C8F3BFC-871D-4CFE-8A5F-C2912379B540}" destId="{3263804A-9A6B-4C21-ACE0-DEC724EBE43A}" srcOrd="0" destOrd="0" presId="urn:microsoft.com/office/officeart/2005/8/layout/chevron2"/>
    <dgm:cxn modelId="{3B50ABDB-9401-4C34-92F7-176F8C7FA08F}" type="presParOf" srcId="{0C8F3BFC-871D-4CFE-8A5F-C2912379B540}" destId="{8E4F8D3B-CF3C-4132-8FB2-9543265061D3}" srcOrd="1" destOrd="0" presId="urn:microsoft.com/office/officeart/2005/8/layout/chevron2"/>
    <dgm:cxn modelId="{280D27CC-3BD6-4949-97E2-883DA5BEBFF1}" type="presParOf" srcId="{1EF88718-C765-4C8B-96DA-ADC0AE30ABE9}" destId="{CBC86CA9-B4F8-4605-B512-6DD3291BB652}" srcOrd="1" destOrd="0" presId="urn:microsoft.com/office/officeart/2005/8/layout/chevron2"/>
    <dgm:cxn modelId="{1B31B3A5-9874-4DA0-A0C0-52D9AF2AE336}" type="presParOf" srcId="{1EF88718-C765-4C8B-96DA-ADC0AE30ABE9}" destId="{68717616-F7E0-4478-AE4D-644E9D29AF4F}" srcOrd="2" destOrd="0" presId="urn:microsoft.com/office/officeart/2005/8/layout/chevron2"/>
    <dgm:cxn modelId="{0D852AB8-1CDD-447F-A8F4-5A342CBA464F}" type="presParOf" srcId="{68717616-F7E0-4478-AE4D-644E9D29AF4F}" destId="{CA0A9B07-E149-4DA8-A928-A7B3FC528194}" srcOrd="0" destOrd="0" presId="urn:microsoft.com/office/officeart/2005/8/layout/chevron2"/>
    <dgm:cxn modelId="{0280836A-1C0A-4F7C-A19A-F715EF5E9189}" type="presParOf" srcId="{68717616-F7E0-4478-AE4D-644E9D29AF4F}" destId="{7E80CE7A-E71B-4795-A1AF-C8BBE8C1D191}" srcOrd="1" destOrd="0" presId="urn:microsoft.com/office/officeart/2005/8/layout/chevron2"/>
    <dgm:cxn modelId="{4E4F53FE-55CC-4199-80CE-22B7B0EA4207}" type="presParOf" srcId="{1EF88718-C765-4C8B-96DA-ADC0AE30ABE9}" destId="{E903D95F-5C3F-4C16-B7AA-C97D6B4AAA8D}" srcOrd="3" destOrd="0" presId="urn:microsoft.com/office/officeart/2005/8/layout/chevron2"/>
    <dgm:cxn modelId="{E4EA52DC-3BA9-4A28-A56E-6A4A3AE936E8}" type="presParOf" srcId="{1EF88718-C765-4C8B-96DA-ADC0AE30ABE9}" destId="{542C4E91-60CD-49DA-8E28-49D2F3B07DB6}" srcOrd="4" destOrd="0" presId="urn:microsoft.com/office/officeart/2005/8/layout/chevron2"/>
    <dgm:cxn modelId="{E7062C99-0726-43C9-8145-BE34517522B8}" type="presParOf" srcId="{542C4E91-60CD-49DA-8E28-49D2F3B07DB6}" destId="{F4C76AE7-21BA-4890-AEE0-436B97ECA526}" srcOrd="0" destOrd="0" presId="urn:microsoft.com/office/officeart/2005/8/layout/chevron2"/>
    <dgm:cxn modelId="{21CD5B9B-5255-4EDD-A7B8-8E27DDC57B81}" type="presParOf" srcId="{542C4E91-60CD-49DA-8E28-49D2F3B07DB6}" destId="{164A4375-5CD2-4234-950C-EC55D874E30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63804A-9A6B-4C21-ACE0-DEC724EBE43A}">
      <dsp:nvSpPr>
        <dsp:cNvPr id="0" name=""/>
        <dsp:cNvSpPr/>
      </dsp:nvSpPr>
      <dsp:spPr>
        <a:xfrm rot="5400000">
          <a:off x="-296806" y="298843"/>
          <a:ext cx="1978711" cy="13850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/>
            <a:t>Referral from primary care</a:t>
          </a:r>
        </a:p>
      </dsp:txBody>
      <dsp:txXfrm rot="-5400000">
        <a:off x="2" y="694585"/>
        <a:ext cx="1385097" cy="593614"/>
      </dsp:txXfrm>
    </dsp:sp>
    <dsp:sp modelId="{8E4F8D3B-CF3C-4132-8FB2-9543265061D3}">
      <dsp:nvSpPr>
        <dsp:cNvPr id="0" name=""/>
        <dsp:cNvSpPr/>
      </dsp:nvSpPr>
      <dsp:spPr>
        <a:xfrm rot="5400000">
          <a:off x="5307267" y="-3920133"/>
          <a:ext cx="1286162" cy="913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8704" tIns="26670" rIns="26670" bIns="26670" numCol="1" spcCol="1270" anchor="ctr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4200" kern="1200" dirty="0"/>
            <a:t>Primary care staff</a:t>
          </a:r>
        </a:p>
      </dsp:txBody>
      <dsp:txXfrm rot="-5400000">
        <a:off x="1385098" y="64821"/>
        <a:ext cx="9067717" cy="1160592"/>
      </dsp:txXfrm>
    </dsp:sp>
    <dsp:sp modelId="{CA0A9B07-E149-4DA8-A928-A7B3FC528194}">
      <dsp:nvSpPr>
        <dsp:cNvPr id="0" name=""/>
        <dsp:cNvSpPr/>
      </dsp:nvSpPr>
      <dsp:spPr>
        <a:xfrm rot="5400000">
          <a:off x="-296806" y="2086875"/>
          <a:ext cx="1978711" cy="13850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err="1"/>
            <a:t>WtW</a:t>
          </a:r>
          <a:endParaRPr lang="en-GB" sz="1900" kern="1200" dirty="0"/>
        </a:p>
      </dsp:txBody>
      <dsp:txXfrm rot="-5400000">
        <a:off x="2" y="2482617"/>
        <a:ext cx="1385097" cy="593614"/>
      </dsp:txXfrm>
    </dsp:sp>
    <dsp:sp modelId="{7E80CE7A-E71B-4795-A1AF-C8BBE8C1D191}">
      <dsp:nvSpPr>
        <dsp:cNvPr id="0" name=""/>
        <dsp:cNvSpPr/>
      </dsp:nvSpPr>
      <dsp:spPr>
        <a:xfrm rot="5400000">
          <a:off x="5307267" y="-2199882"/>
          <a:ext cx="1286162" cy="913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8704" tIns="26670" rIns="26670" bIns="26670" numCol="1" spcCol="1270" anchor="ctr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4200" kern="1200" dirty="0"/>
            <a:t>Link Workers</a:t>
          </a:r>
        </a:p>
      </dsp:txBody>
      <dsp:txXfrm rot="-5400000">
        <a:off x="1385098" y="1785072"/>
        <a:ext cx="9067717" cy="1160592"/>
      </dsp:txXfrm>
    </dsp:sp>
    <dsp:sp modelId="{F4C76AE7-21BA-4890-AEE0-436B97ECA526}">
      <dsp:nvSpPr>
        <dsp:cNvPr id="0" name=""/>
        <dsp:cNvSpPr/>
      </dsp:nvSpPr>
      <dsp:spPr>
        <a:xfrm rot="5400000">
          <a:off x="-296806" y="3874907"/>
          <a:ext cx="1978711" cy="13850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/>
            <a:t>VTSOs</a:t>
          </a:r>
        </a:p>
      </dsp:txBody>
      <dsp:txXfrm rot="-5400000">
        <a:off x="2" y="4270649"/>
        <a:ext cx="1385097" cy="593614"/>
      </dsp:txXfrm>
    </dsp:sp>
    <dsp:sp modelId="{164A4375-5CD2-4234-950C-EC55D874E308}">
      <dsp:nvSpPr>
        <dsp:cNvPr id="0" name=""/>
        <dsp:cNvSpPr/>
      </dsp:nvSpPr>
      <dsp:spPr>
        <a:xfrm rot="5400000">
          <a:off x="5307267" y="-344069"/>
          <a:ext cx="1286162" cy="913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8704" tIns="26670" rIns="26670" bIns="26670" numCol="1" spcCol="1270" anchor="ctr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4200" kern="1200" dirty="0"/>
            <a:t>Volunteers and community sector staff</a:t>
          </a:r>
        </a:p>
      </dsp:txBody>
      <dsp:txXfrm rot="-5400000">
        <a:off x="1385098" y="3640885"/>
        <a:ext cx="9067717" cy="11605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63804A-9A6B-4C21-ACE0-DEC724EBE43A}">
      <dsp:nvSpPr>
        <dsp:cNvPr id="0" name=""/>
        <dsp:cNvSpPr/>
      </dsp:nvSpPr>
      <dsp:spPr>
        <a:xfrm rot="5400000">
          <a:off x="-296806" y="298843"/>
          <a:ext cx="1978711" cy="13850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/>
            <a:t>Referral from primary care</a:t>
          </a:r>
        </a:p>
      </dsp:txBody>
      <dsp:txXfrm rot="-5400000">
        <a:off x="2" y="694585"/>
        <a:ext cx="1385097" cy="593614"/>
      </dsp:txXfrm>
    </dsp:sp>
    <dsp:sp modelId="{8E4F8D3B-CF3C-4132-8FB2-9543265061D3}">
      <dsp:nvSpPr>
        <dsp:cNvPr id="0" name=""/>
        <dsp:cNvSpPr/>
      </dsp:nvSpPr>
      <dsp:spPr>
        <a:xfrm rot="5400000">
          <a:off x="5307267" y="-3920133"/>
          <a:ext cx="1286162" cy="913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41275" rIns="41275" bIns="4127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6500" kern="1200" dirty="0"/>
            <a:t>Primary care staff</a:t>
          </a:r>
        </a:p>
      </dsp:txBody>
      <dsp:txXfrm rot="-5400000">
        <a:off x="1385098" y="64821"/>
        <a:ext cx="9067717" cy="1160592"/>
      </dsp:txXfrm>
    </dsp:sp>
    <dsp:sp modelId="{CA0A9B07-E149-4DA8-A928-A7B3FC528194}">
      <dsp:nvSpPr>
        <dsp:cNvPr id="0" name=""/>
        <dsp:cNvSpPr/>
      </dsp:nvSpPr>
      <dsp:spPr>
        <a:xfrm rot="5400000">
          <a:off x="-296806" y="2086875"/>
          <a:ext cx="1978711" cy="13850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err="1"/>
            <a:t>WtW</a:t>
          </a:r>
          <a:endParaRPr lang="en-GB" sz="1900" kern="1200" dirty="0"/>
        </a:p>
      </dsp:txBody>
      <dsp:txXfrm rot="-5400000">
        <a:off x="2" y="2482617"/>
        <a:ext cx="1385097" cy="593614"/>
      </dsp:txXfrm>
    </dsp:sp>
    <dsp:sp modelId="{7E80CE7A-E71B-4795-A1AF-C8BBE8C1D191}">
      <dsp:nvSpPr>
        <dsp:cNvPr id="0" name=""/>
        <dsp:cNvSpPr/>
      </dsp:nvSpPr>
      <dsp:spPr>
        <a:xfrm rot="5400000">
          <a:off x="5307267" y="-2199882"/>
          <a:ext cx="1286162" cy="913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C76AE7-21BA-4890-AEE0-436B97ECA526}">
      <dsp:nvSpPr>
        <dsp:cNvPr id="0" name=""/>
        <dsp:cNvSpPr/>
      </dsp:nvSpPr>
      <dsp:spPr>
        <a:xfrm rot="5400000">
          <a:off x="-296806" y="3874907"/>
          <a:ext cx="1978711" cy="13850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/>
            <a:t>VTSOs</a:t>
          </a:r>
        </a:p>
      </dsp:txBody>
      <dsp:txXfrm rot="-5400000">
        <a:off x="2" y="4270649"/>
        <a:ext cx="1385097" cy="593614"/>
      </dsp:txXfrm>
    </dsp:sp>
    <dsp:sp modelId="{164A4375-5CD2-4234-950C-EC55D874E308}">
      <dsp:nvSpPr>
        <dsp:cNvPr id="0" name=""/>
        <dsp:cNvSpPr/>
      </dsp:nvSpPr>
      <dsp:spPr>
        <a:xfrm rot="5400000">
          <a:off x="5307267" y="-344069"/>
          <a:ext cx="1286162" cy="913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4DC1D-B8A1-4F7E-BD87-F5DA459E018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A985D-7A14-47C5-B2D2-06E54E2CF4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856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E0520-C5BE-48F7-8DF2-6812B29D8752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93D33-D9C0-4B13-905B-33E10E26A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361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F93D33-D9C0-4B13-905B-33E10E26A4E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26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6BF9-B9F7-4087-BB06-8CAFC31E7AE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2DF19-0CA6-4383-9C8B-8F8774E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762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6BF9-B9F7-4087-BB06-8CAFC31E7AE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2DF19-0CA6-4383-9C8B-8F8774E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96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6BF9-B9F7-4087-BB06-8CAFC31E7AE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2DF19-0CA6-4383-9C8B-8F8774E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67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6BF9-B9F7-4087-BB06-8CAFC31E7AE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2DF19-0CA6-4383-9C8B-8F8774E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09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6BF9-B9F7-4087-BB06-8CAFC31E7AE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2DF19-0CA6-4383-9C8B-8F8774E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411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6BF9-B9F7-4087-BB06-8CAFC31E7AE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2DF19-0CA6-4383-9C8B-8F8774E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73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6BF9-B9F7-4087-BB06-8CAFC31E7AE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2DF19-0CA6-4383-9C8B-8F8774E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36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6BF9-B9F7-4087-BB06-8CAFC31E7AE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2DF19-0CA6-4383-9C8B-8F8774E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003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6BF9-B9F7-4087-BB06-8CAFC31E7AE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2DF19-0CA6-4383-9C8B-8F8774E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994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6BF9-B9F7-4087-BB06-8CAFC31E7AE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2DF19-0CA6-4383-9C8B-8F8774E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20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6BF9-B9F7-4087-BB06-8CAFC31E7AE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2DF19-0CA6-4383-9C8B-8F8774E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452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16BF9-B9F7-4087-BB06-8CAFC31E7AE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2DF19-0CA6-4383-9C8B-8F8774E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09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Josephine.Wildman@ncl.ac.uk" TargetMode="External"/><Relationship Id="rId7" Type="http://schemas.openxmlformats.org/officeDocument/2006/relationships/hyperlink" Target="mailto:Allison.Lawson@ncl.ac.uk" TargetMode="External"/><Relationship Id="rId2" Type="http://schemas.openxmlformats.org/officeDocument/2006/relationships/hyperlink" Target="mailto:Suzanne.moffatt@ncl.ac.uk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b.s.griffith2@ncl.ac.uk" TargetMode="External"/><Relationship Id="rId5" Type="http://schemas.openxmlformats.org/officeDocument/2006/relationships/hyperlink" Target="mailto:t.m.pollard@durham.ac.uk" TargetMode="External"/><Relationship Id="rId4" Type="http://schemas.openxmlformats.org/officeDocument/2006/relationships/hyperlink" Target="mailto:kate.gibson2@ncl.ac.uk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Evaluating ‘Ways to Wellness’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9769108" y="5569507"/>
            <a:ext cx="2073275" cy="10731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32086" y="2488223"/>
            <a:ext cx="907366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Link Worker Shared Learning Event </a:t>
            </a:r>
          </a:p>
          <a:p>
            <a:pPr algn="ctr"/>
            <a:r>
              <a:rPr lang="en-GB" sz="3200" dirty="0" smtClean="0"/>
              <a:t>Centre for Ageing and Vitality, Newcastle University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 smtClean="0"/>
              <a:t>January 21, 2019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6180992"/>
            <a:ext cx="938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This work is funded by the NIHR, Public Health Research Programme, Community Groups and Health Promotion, grant no. 16/122/33. The views expressed are those of the author(s) and not necessarily those of the NHS, the NIHR or the Department of Health and Social Care. 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63876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GB" dirty="0" smtClean="0"/>
              <a:t>Treatment and control groups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9377"/>
            <a:ext cx="10515600" cy="53720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Group 1</a:t>
            </a:r>
          </a:p>
          <a:p>
            <a:pPr marL="0" indent="0">
              <a:buNone/>
            </a:pPr>
            <a:r>
              <a:rPr lang="en-GB" i="1" dirty="0" smtClean="0">
                <a:solidFill>
                  <a:schemeClr val="accent5"/>
                </a:solidFill>
              </a:rPr>
              <a:t>Treatment: </a:t>
            </a:r>
            <a:r>
              <a:rPr lang="en-GB" dirty="0" smtClean="0"/>
              <a:t>Eligible patients in </a:t>
            </a:r>
            <a:r>
              <a:rPr lang="en-GB" dirty="0" err="1" smtClean="0"/>
              <a:t>WtW</a:t>
            </a:r>
            <a:r>
              <a:rPr lang="en-GB" dirty="0" smtClean="0"/>
              <a:t> referring GP practices who have  been with </a:t>
            </a:r>
            <a:r>
              <a:rPr lang="en-GB" dirty="0" err="1" smtClean="0"/>
              <a:t>WtW</a:t>
            </a:r>
            <a:r>
              <a:rPr lang="en-GB" dirty="0" smtClean="0"/>
              <a:t> for a year or more</a:t>
            </a:r>
          </a:p>
          <a:p>
            <a:pPr marL="0" indent="0">
              <a:buNone/>
            </a:pPr>
            <a:r>
              <a:rPr lang="en-GB" i="1" dirty="0" smtClean="0">
                <a:solidFill>
                  <a:schemeClr val="accent6"/>
                </a:solidFill>
              </a:rPr>
              <a:t>Control:</a:t>
            </a:r>
            <a:r>
              <a:rPr lang="en-GB" i="1" dirty="0" smtClean="0"/>
              <a:t> </a:t>
            </a:r>
            <a:r>
              <a:rPr lang="en-GB" dirty="0" smtClean="0"/>
              <a:t>patients who have just started with </a:t>
            </a:r>
            <a:r>
              <a:rPr lang="en-GB" dirty="0" err="1" smtClean="0"/>
              <a:t>WtW</a:t>
            </a: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Group 2</a:t>
            </a:r>
          </a:p>
          <a:p>
            <a:pPr marL="0" indent="0">
              <a:buNone/>
            </a:pPr>
            <a:r>
              <a:rPr lang="en-GB" i="1" dirty="0" smtClean="0">
                <a:solidFill>
                  <a:schemeClr val="accent5"/>
                </a:solidFill>
              </a:rPr>
              <a:t>Treatment:</a:t>
            </a:r>
            <a:r>
              <a:rPr lang="en-GB" b="1" dirty="0" smtClean="0"/>
              <a:t> </a:t>
            </a:r>
            <a:r>
              <a:rPr lang="en-GB" dirty="0" smtClean="0"/>
              <a:t>Patients in </a:t>
            </a:r>
            <a:r>
              <a:rPr lang="en-GB" dirty="0" err="1" smtClean="0"/>
              <a:t>WtW</a:t>
            </a:r>
            <a:endParaRPr lang="en-GB" dirty="0"/>
          </a:p>
          <a:p>
            <a:pPr marL="0" indent="0">
              <a:buNone/>
            </a:pPr>
            <a:r>
              <a:rPr lang="en-GB" i="1" dirty="0" smtClean="0">
                <a:solidFill>
                  <a:schemeClr val="accent6"/>
                </a:solidFill>
              </a:rPr>
              <a:t>Control:</a:t>
            </a:r>
            <a:r>
              <a:rPr lang="en-GB" dirty="0" smtClean="0">
                <a:solidFill>
                  <a:schemeClr val="accent6"/>
                </a:solidFill>
              </a:rPr>
              <a:t> </a:t>
            </a:r>
            <a:r>
              <a:rPr lang="en-GB" dirty="0" smtClean="0"/>
              <a:t>eligible patients in </a:t>
            </a:r>
            <a:r>
              <a:rPr lang="en-GB" dirty="0" err="1" smtClean="0"/>
              <a:t>WtW</a:t>
            </a:r>
            <a:r>
              <a:rPr lang="en-GB" dirty="0" smtClean="0"/>
              <a:t> referring practices who are NOT in the </a:t>
            </a:r>
            <a:r>
              <a:rPr lang="en-GB" dirty="0" err="1" smtClean="0"/>
              <a:t>WtW</a:t>
            </a:r>
            <a:r>
              <a:rPr lang="en-GB" dirty="0" smtClean="0"/>
              <a:t> service.</a:t>
            </a:r>
          </a:p>
          <a:p>
            <a:pPr marL="0" indent="0">
              <a:buNone/>
            </a:pPr>
            <a:r>
              <a:rPr lang="en-GB" b="1" dirty="0" smtClean="0"/>
              <a:t>Group 3</a:t>
            </a:r>
          </a:p>
          <a:p>
            <a:pPr marL="0" indent="0">
              <a:buNone/>
            </a:pPr>
            <a:r>
              <a:rPr lang="en-GB" i="1" dirty="0" smtClean="0">
                <a:solidFill>
                  <a:schemeClr val="accent5"/>
                </a:solidFill>
              </a:rPr>
              <a:t>Treatment: </a:t>
            </a:r>
            <a:r>
              <a:rPr lang="en-GB" dirty="0" smtClean="0"/>
              <a:t>Patients in </a:t>
            </a:r>
            <a:r>
              <a:rPr lang="en-GB" dirty="0" err="1" smtClean="0"/>
              <a:t>WtW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i="1" dirty="0" smtClean="0">
                <a:solidFill>
                  <a:schemeClr val="accent6"/>
                </a:solidFill>
              </a:rPr>
              <a:t>Control:</a:t>
            </a:r>
            <a:r>
              <a:rPr lang="en-GB" b="1" dirty="0" smtClean="0"/>
              <a:t> </a:t>
            </a:r>
            <a:r>
              <a:rPr lang="en-GB" dirty="0" smtClean="0"/>
              <a:t>Eligible patients NOT in </a:t>
            </a:r>
            <a:r>
              <a:rPr lang="en-GB" dirty="0" err="1" smtClean="0"/>
              <a:t>WtW</a:t>
            </a:r>
            <a:r>
              <a:rPr lang="en-GB" dirty="0" smtClean="0"/>
              <a:t> referring practices</a:t>
            </a:r>
          </a:p>
          <a:p>
            <a:pPr marL="0" indent="0">
              <a:buNone/>
            </a:pPr>
            <a:r>
              <a:rPr lang="en-GB" b="1" dirty="0" smtClean="0"/>
              <a:t>Group 4</a:t>
            </a:r>
          </a:p>
          <a:p>
            <a:pPr marL="0" indent="0">
              <a:buNone/>
            </a:pPr>
            <a:r>
              <a:rPr lang="en-GB" i="1" dirty="0" smtClean="0">
                <a:solidFill>
                  <a:schemeClr val="accent5"/>
                </a:solidFill>
              </a:rPr>
              <a:t>Treatment:</a:t>
            </a:r>
            <a:r>
              <a:rPr lang="en-GB" dirty="0" smtClean="0"/>
              <a:t> All eligible patients in </a:t>
            </a:r>
            <a:r>
              <a:rPr lang="en-GB" dirty="0" err="1" smtClean="0"/>
              <a:t>WtW</a:t>
            </a:r>
            <a:r>
              <a:rPr lang="en-GB" dirty="0" smtClean="0"/>
              <a:t> referring practices (regardless of whether they take part)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accent6"/>
                </a:solidFill>
              </a:rPr>
              <a:t>Control:</a:t>
            </a:r>
            <a:r>
              <a:rPr lang="en-GB" b="1" dirty="0"/>
              <a:t> </a:t>
            </a:r>
            <a:r>
              <a:rPr lang="en-GB" dirty="0"/>
              <a:t>Eligible patients NOT in </a:t>
            </a:r>
            <a:r>
              <a:rPr lang="en-GB" dirty="0" err="1"/>
              <a:t>WtW</a:t>
            </a:r>
            <a:r>
              <a:rPr lang="en-GB" dirty="0"/>
              <a:t> referring practices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615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885" y="171694"/>
            <a:ext cx="10515600" cy="1325563"/>
          </a:xfrm>
        </p:spPr>
        <p:txBody>
          <a:bodyPr/>
          <a:lstStyle/>
          <a:p>
            <a:pPr algn="ctr"/>
            <a:r>
              <a:rPr lang="en-GB" dirty="0" smtClean="0"/>
              <a:t>EQ-5D-5L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834" y="1403481"/>
            <a:ext cx="6242428" cy="4038957"/>
          </a:xfrm>
        </p:spPr>
        <p:txBody>
          <a:bodyPr/>
          <a:lstStyle/>
          <a:p>
            <a:r>
              <a:rPr lang="en-GB" dirty="0" smtClean="0"/>
              <a:t>Measures health-related quality of life</a:t>
            </a:r>
          </a:p>
          <a:p>
            <a:r>
              <a:rPr lang="en-GB" dirty="0" smtClean="0"/>
              <a:t>Nearly 30 years’ old</a:t>
            </a:r>
          </a:p>
          <a:p>
            <a:r>
              <a:rPr lang="en-GB" dirty="0" smtClean="0"/>
              <a:t>Used for outcome measurement and economic evaluation</a:t>
            </a:r>
          </a:p>
          <a:p>
            <a:r>
              <a:rPr lang="en-GB" dirty="0" smtClean="0"/>
              <a:t>Two parts:</a:t>
            </a:r>
          </a:p>
          <a:p>
            <a:pPr lvl="1"/>
            <a:r>
              <a:rPr lang="en-GB" dirty="0" smtClean="0"/>
              <a:t>Descriptive system: health states </a:t>
            </a:r>
          </a:p>
          <a:p>
            <a:pPr lvl="2"/>
            <a:r>
              <a:rPr lang="en-GB" dirty="0" smtClean="0"/>
              <a:t>11111 best to 55555 worst health state</a:t>
            </a:r>
          </a:p>
          <a:p>
            <a:pPr lvl="1"/>
            <a:r>
              <a:rPr lang="en-GB" dirty="0" smtClean="0"/>
              <a:t>Visual analogue scale (best and worse states you can imagine)</a:t>
            </a:r>
          </a:p>
          <a:p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4321" y="1906588"/>
            <a:ext cx="4815101" cy="3192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71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EQ-5D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131" y="1853547"/>
            <a:ext cx="8985738" cy="400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7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800" dirty="0" smtClean="0"/>
              <a:t>The Ethnography</a:t>
            </a:r>
            <a:endParaRPr lang="en-GB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59069" y="2065060"/>
            <a:ext cx="10515600" cy="2955348"/>
          </a:xfrm>
        </p:spPr>
        <p:txBody>
          <a:bodyPr>
            <a:normAutofit/>
          </a:bodyPr>
          <a:lstStyle/>
          <a:p>
            <a:r>
              <a:rPr lang="en-GB" dirty="0" smtClean="0"/>
              <a:t>Why an ethnography?</a:t>
            </a:r>
          </a:p>
          <a:p>
            <a:endParaRPr lang="en-GB" dirty="0" smtClean="0"/>
          </a:p>
          <a:p>
            <a:r>
              <a:rPr lang="en-GB" dirty="0" smtClean="0"/>
              <a:t>What it involves?</a:t>
            </a:r>
          </a:p>
          <a:p>
            <a:endParaRPr lang="en-GB" dirty="0"/>
          </a:p>
          <a:p>
            <a:r>
              <a:rPr lang="en-GB" smtClean="0"/>
              <a:t>Fieldwork </a:t>
            </a:r>
            <a:r>
              <a:rPr lang="en-GB" dirty="0" smtClean="0"/>
              <a:t>so far</a:t>
            </a:r>
          </a:p>
          <a:p>
            <a:pPr marL="457200" lvl="1" indent="0">
              <a:buNone/>
            </a:pPr>
            <a:r>
              <a:rPr lang="en-GB" dirty="0"/>
              <a:t>	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66954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1345222" y="712177"/>
            <a:ext cx="7060224" cy="2523392"/>
          </a:xfrm>
          <a:prstGeom prst="wedgeEllipseCallout">
            <a:avLst>
              <a:gd name="adj1" fmla="val -33358"/>
              <a:gd name="adj2" fmla="val 618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“it’s </a:t>
            </a:r>
            <a:r>
              <a:rPr lang="en-GB" dirty="0"/>
              <a:t>(</a:t>
            </a:r>
            <a:r>
              <a:rPr lang="en-GB" dirty="0" err="1"/>
              <a:t>WtW</a:t>
            </a:r>
            <a:r>
              <a:rPr lang="en-GB" dirty="0"/>
              <a:t>) the best thing that ever happened to me… they (the link worker) were listening and they were making an effort to find something for me when I was unable to do it for </a:t>
            </a:r>
            <a:r>
              <a:rPr lang="en-GB" dirty="0" smtClean="0"/>
              <a:t>myself”</a:t>
            </a:r>
            <a:endParaRPr lang="en-GB" dirty="0"/>
          </a:p>
        </p:txBody>
      </p:sp>
      <p:sp>
        <p:nvSpPr>
          <p:cNvPr id="3" name="Oval Callout 2"/>
          <p:cNvSpPr/>
          <p:nvPr/>
        </p:nvSpPr>
        <p:spPr>
          <a:xfrm>
            <a:off x="3807068" y="3683977"/>
            <a:ext cx="6831623" cy="2294792"/>
          </a:xfrm>
          <a:prstGeom prst="wedgeEllipseCallout">
            <a:avLst>
              <a:gd name="adj1" fmla="val 31455"/>
              <a:gd name="adj2" fmla="val 620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“The </a:t>
            </a:r>
            <a:r>
              <a:rPr lang="en-GB" dirty="0"/>
              <a:t>community needs this (</a:t>
            </a:r>
            <a:r>
              <a:rPr lang="en-GB" dirty="0" err="1"/>
              <a:t>WtW</a:t>
            </a:r>
            <a:r>
              <a:rPr lang="en-GB" dirty="0" smtClean="0"/>
              <a:t>). Not </a:t>
            </a:r>
            <a:r>
              <a:rPr lang="en-GB" dirty="0"/>
              <a:t>wants it, needs it</a:t>
            </a:r>
            <a:r>
              <a:rPr lang="en-GB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625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282CCDE3-7DE0-49A6-B67E-0EAE56C8AED4}"/>
              </a:ext>
            </a:extLst>
          </p:cNvPr>
          <p:cNvGraphicFramePr>
            <a:graphicFrameLocks noGrp="1"/>
          </p:cNvGraphicFramePr>
          <p:nvPr>
            <p:ph idx="4294967295"/>
            <p:extLst/>
          </p:nvPr>
        </p:nvGraphicFramePr>
        <p:xfrm>
          <a:off x="955964" y="1063625"/>
          <a:ext cx="10515600" cy="5558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813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282CCDE3-7DE0-49A6-B67E-0EAE56C8AED4}"/>
              </a:ext>
            </a:extLst>
          </p:cNvPr>
          <p:cNvGraphicFramePr>
            <a:graphicFrameLocks noGrp="1"/>
          </p:cNvGraphicFramePr>
          <p:nvPr>
            <p:ph idx="4294967295"/>
            <p:extLst/>
          </p:nvPr>
        </p:nvGraphicFramePr>
        <p:xfrm>
          <a:off x="955964" y="1063625"/>
          <a:ext cx="10515600" cy="5558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D99934EE-8FE9-4198-9615-034745E4CF7F}"/>
              </a:ext>
            </a:extLst>
          </p:cNvPr>
          <p:cNvSpPr/>
          <p:nvPr/>
        </p:nvSpPr>
        <p:spPr>
          <a:xfrm>
            <a:off x="277091" y="484910"/>
            <a:ext cx="11665527" cy="2576945"/>
          </a:xfrm>
          <a:prstGeom prst="ellipse">
            <a:avLst/>
          </a:prstGeom>
          <a:noFill/>
          <a:ln w="762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88658E-6C09-437D-B6F3-2359D341F65E}"/>
              </a:ext>
            </a:extLst>
          </p:cNvPr>
          <p:cNvSpPr txBox="1"/>
          <p:nvPr/>
        </p:nvSpPr>
        <p:spPr>
          <a:xfrm>
            <a:off x="3528218" y="3180170"/>
            <a:ext cx="5953405" cy="332398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/>
              <a:t>Observing consultations to see referral process in action</a:t>
            </a:r>
          </a:p>
          <a:p>
            <a:endParaRPr lang="en-GB" sz="2400" dirty="0"/>
          </a:p>
          <a:p>
            <a:r>
              <a:rPr lang="en-GB" sz="2400" dirty="0"/>
              <a:t>Interviewing patients who both accept </a:t>
            </a:r>
            <a:r>
              <a:rPr lang="en-GB" sz="2400" b="1" u="sng" dirty="0"/>
              <a:t>and decline</a:t>
            </a:r>
            <a:r>
              <a:rPr lang="en-GB" sz="2400" dirty="0"/>
              <a:t> referral</a:t>
            </a:r>
          </a:p>
          <a:p>
            <a:endParaRPr lang="en-GB" sz="2400" dirty="0"/>
          </a:p>
          <a:p>
            <a:r>
              <a:rPr lang="en-GB" sz="2400" dirty="0"/>
              <a:t>Interviewing staff about their experiences of social prescribing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418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Oval 2">
            <a:extLst>
              <a:ext uri="{FF2B5EF4-FFF2-40B4-BE49-F238E27FC236}">
                <a16:creationId xmlns:a16="http://schemas.microsoft.com/office/drawing/2014/main" id="{734CB836-D023-4205-8FAD-FF0984ABD29F}"/>
              </a:ext>
            </a:extLst>
          </p:cNvPr>
          <p:cNvSpPr/>
          <p:nvPr/>
        </p:nvSpPr>
        <p:spPr>
          <a:xfrm>
            <a:off x="100819" y="215776"/>
            <a:ext cx="4527456" cy="286505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625925BA-1141-43C3-B8CC-D9F3CE979D04}"/>
              </a:ext>
            </a:extLst>
          </p:cNvPr>
          <p:cNvSpPr/>
          <p:nvPr/>
        </p:nvSpPr>
        <p:spPr>
          <a:xfrm>
            <a:off x="7798189" y="215776"/>
            <a:ext cx="4393811" cy="305517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551230D4-083E-4A06-B9B5-6F610DC75232}"/>
              </a:ext>
            </a:extLst>
          </p:cNvPr>
          <p:cNvSpPr/>
          <p:nvPr/>
        </p:nvSpPr>
        <p:spPr>
          <a:xfrm>
            <a:off x="2642382" y="2569111"/>
            <a:ext cx="6564923" cy="377438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PN said she asked people if they needed help, if they were socially isolated or needed help with forms. Dr A joked that if you say “do you want to lose weight or exercise?” the answer will always be no but if you say we have this fantastic service; we can change your [tablets] but these people can talk to you about all the other things that are important to you. Dr K agreed enthusiasm was important but that you needed feedback to know it was working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550EDF-6B12-4A82-9810-7D19FEDBB75D}"/>
              </a:ext>
            </a:extLst>
          </p:cNvPr>
          <p:cNvSpPr txBox="1"/>
          <p:nvPr/>
        </p:nvSpPr>
        <p:spPr>
          <a:xfrm>
            <a:off x="752623" y="597149"/>
            <a:ext cx="340438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2"/>
                </a:solidFill>
              </a:rPr>
              <a:t>After the patient had left Dr X explained that she was not eligible for </a:t>
            </a:r>
            <a:r>
              <a:rPr lang="en-GB" dirty="0" err="1">
                <a:solidFill>
                  <a:schemeClr val="bg2"/>
                </a:solidFill>
              </a:rPr>
              <a:t>WtW</a:t>
            </a:r>
            <a:r>
              <a:rPr lang="en-GB" dirty="0">
                <a:solidFill>
                  <a:schemeClr val="bg2"/>
                </a:solidFill>
              </a:rPr>
              <a:t> but her husband had been referred. “It’s often the way,” he added “one member of the family may be eligible and so they get in but they sort everyone out.”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37A51A-1363-4F10-84CC-F5F444CE70CB}"/>
              </a:ext>
            </a:extLst>
          </p:cNvPr>
          <p:cNvSpPr txBox="1"/>
          <p:nvPr/>
        </p:nvSpPr>
        <p:spPr>
          <a:xfrm>
            <a:off x="8611773" y="727702"/>
            <a:ext cx="313709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2"/>
                </a:solidFill>
              </a:rPr>
              <a:t>After saying he couldn’t afford to retire with just state pension PN L asked “what about other benefits? Shall I get someone to come to talk to you?” [meaning </a:t>
            </a:r>
            <a:r>
              <a:rPr lang="en-GB" dirty="0" err="1">
                <a:solidFill>
                  <a:schemeClr val="bg2"/>
                </a:solidFill>
              </a:rPr>
              <a:t>WtW</a:t>
            </a:r>
            <a:r>
              <a:rPr lang="en-GB" dirty="0">
                <a:solidFill>
                  <a:schemeClr val="bg2"/>
                </a:solidFill>
              </a:rPr>
              <a:t>]. “Nah, I’ll just leave it as I am” he said.</a:t>
            </a:r>
          </a:p>
        </p:txBody>
      </p:sp>
    </p:spTree>
    <p:extLst>
      <p:ext uri="{BB962C8B-B14F-4D97-AF65-F5344CB8AC3E}">
        <p14:creationId xmlns:p14="http://schemas.microsoft.com/office/powerpoint/2010/main" val="279330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3211" y="-148045"/>
            <a:ext cx="11240589" cy="1193074"/>
          </a:xfrm>
        </p:spPr>
        <p:txBody>
          <a:bodyPr>
            <a:normAutofit/>
          </a:bodyPr>
          <a:lstStyle/>
          <a:p>
            <a:r>
              <a:rPr lang="en-GB" sz="3600" dirty="0" smtClean="0"/>
              <a:t>Overview of </a:t>
            </a:r>
            <a:r>
              <a:rPr lang="en-GB" sz="3600" dirty="0" err="1" smtClean="0"/>
              <a:t>WtW</a:t>
            </a:r>
            <a:r>
              <a:rPr lang="en-GB" sz="3600" dirty="0" smtClean="0"/>
              <a:t> evaluation – July 2018-spring 2021</a:t>
            </a:r>
            <a:endParaRPr lang="en-GB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737545" y="6393683"/>
            <a:ext cx="3342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https://research.ncl.ac.uk/nuspe/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7066" y="892391"/>
            <a:ext cx="6690027" cy="5501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12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99237"/>
            <a:ext cx="12192000" cy="50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5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Attempting to get research funded 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213389" cy="4351338"/>
          </a:xfrm>
        </p:spPr>
        <p:txBody>
          <a:bodyPr>
            <a:normAutofit fontScale="92500" lnSpcReduction="10000"/>
          </a:bodyPr>
          <a:lstStyle/>
          <a:p>
            <a:pPr marL="0" indent="0" fontAlgn="t">
              <a:buNone/>
            </a:pPr>
            <a:r>
              <a:rPr lang="en-GB" dirty="0"/>
              <a:t>2015 National Institute for Health Research</a:t>
            </a:r>
          </a:p>
          <a:p>
            <a:pPr marL="0" indent="0" fontAlgn="t">
              <a:buNone/>
            </a:pPr>
            <a:r>
              <a:rPr lang="en-GB" dirty="0"/>
              <a:t>2015/16 Cabinet Office</a:t>
            </a:r>
          </a:p>
          <a:p>
            <a:pPr marL="0" indent="0" fontAlgn="t">
              <a:buNone/>
            </a:pPr>
            <a:r>
              <a:rPr lang="en-GB" dirty="0"/>
              <a:t>2016 School for Public Health Research</a:t>
            </a:r>
          </a:p>
          <a:p>
            <a:pPr marL="0" indent="0" fontAlgn="t">
              <a:buNone/>
            </a:pPr>
            <a:r>
              <a:rPr lang="en-GB" dirty="0"/>
              <a:t>2016 School for Primary Care Research</a:t>
            </a:r>
          </a:p>
          <a:p>
            <a:pPr marL="0" indent="0">
              <a:buNone/>
            </a:pPr>
            <a:r>
              <a:rPr lang="en-GB" dirty="0"/>
              <a:t>2017 School for Public Health Research (shortfall funding)</a:t>
            </a:r>
          </a:p>
          <a:p>
            <a:pPr marL="0" indent="0" fontAlgn="t">
              <a:buNone/>
            </a:pPr>
            <a:r>
              <a:rPr lang="en-GB" dirty="0"/>
              <a:t>2017 Newcastle University Institute for Ageing</a:t>
            </a:r>
          </a:p>
          <a:p>
            <a:pPr marL="0" indent="0">
              <a:buNone/>
            </a:pPr>
            <a:r>
              <a:rPr lang="en-GB" dirty="0"/>
              <a:t>2017 National Institute for Health Research, Public Health Research Programme: 16/122 Community groups and health promotion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66918" y="1825625"/>
            <a:ext cx="4186881" cy="4351338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Unsuccessful 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Successful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Unsuccessful</a:t>
            </a:r>
          </a:p>
          <a:p>
            <a:r>
              <a:rPr lang="en-GB" b="1" dirty="0">
                <a:solidFill>
                  <a:srgbClr val="FF0000"/>
                </a:solidFill>
              </a:rPr>
              <a:t>Unsuccessful 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Successful</a:t>
            </a:r>
            <a:endParaRPr lang="en-GB" b="1" dirty="0">
              <a:solidFill>
                <a:srgbClr val="FF0000"/>
              </a:solidFill>
            </a:endParaRPr>
          </a:p>
          <a:p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b="1" dirty="0" smtClean="0">
                <a:solidFill>
                  <a:srgbClr val="FF0000"/>
                </a:solidFill>
              </a:rPr>
              <a:t>Successful</a:t>
            </a:r>
            <a:endParaRPr lang="en-GB" b="1" dirty="0">
              <a:solidFill>
                <a:srgbClr val="FF0000"/>
              </a:solidFill>
            </a:endParaRPr>
          </a:p>
          <a:p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b="1" dirty="0">
                <a:solidFill>
                  <a:srgbClr val="FF0000"/>
                </a:solidFill>
              </a:rPr>
              <a:t>Successful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921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  <p:bldP spid="3" grpId="3" build="p"/>
      <p:bldP spid="3" grpId="4" build="p"/>
      <p:bldP spid="3" grpId="5" build="p"/>
      <p:bldP spid="4" grpId="0" uiExpand="1" build="p"/>
      <p:bldP spid="4" grpId="1" build="p"/>
      <p:bldP spid="4" grpId="2" build="p"/>
      <p:bldP spid="4" grpId="3" build="p"/>
      <p:bldP spid="4" grpId="4" build="p"/>
      <p:bldP spid="4" grpId="5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5526" y="1156984"/>
            <a:ext cx="7668574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Thank you for listening – any questions?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Suzanne Moffatt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/>
              </a:rPr>
              <a:t>Suzanne.moffatt@ncl.ac.uk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 Wildman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Josephine.Wildman@ncl.ac.uk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Kate Gibson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kate.gibson2@ncl.ac.uk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Tessa Pollard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5"/>
              </a:rPr>
              <a:t>t.m.pollard@durham.ac.uk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Bethan Griffith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b.s.griffith2@ncl.ac.uk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Allison Lawson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7"/>
              </a:rPr>
              <a:t>Allison.Lawson@ncl.ac.uk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25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999" y="705394"/>
            <a:ext cx="10504058" cy="409367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9999" y="5451566"/>
            <a:ext cx="4221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BMJ Open 2017; 7:e015203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838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3509" y="792480"/>
            <a:ext cx="1212433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“I am on the road [to better health] but it is slow … if it was easy I would have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done it years ago … I have been 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well impressed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[with Ways to Wellness]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because they have a 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very practical approach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know it has got to be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incremental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 you can’t do everything at once … you can’t do everything at once so you have got to 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start small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build up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 they have got the 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big picture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ind.”  (woman aged 55-59 years)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“Whatever money I owed like electricity and TV licence was in my mind always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ating me from inside. [Link worker] sorted that out and it just 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changed so many things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…. It changed my 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attitude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it changed my 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behaviour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it changed my 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mood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…. I am 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depressed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like before … I feel better about everything … I go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 almost every day … I write, I do jobs at home … yes, 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big change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(woman 45-49 years)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692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18" y="149642"/>
            <a:ext cx="3412090" cy="1757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040775" y="1"/>
            <a:ext cx="802059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Public </a:t>
            </a:r>
            <a:r>
              <a:rPr kumimoji="0" lang="en-GB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 Research Programme: </a:t>
            </a:r>
            <a:r>
              <a:rPr kumimoji="0" lang="en-GB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16/122 Community </a:t>
            </a:r>
            <a:r>
              <a:rPr kumimoji="0" lang="en-GB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groups and health promotion</a:t>
            </a:r>
            <a:endParaRPr kumimoji="0" lang="en-GB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043" y="1907385"/>
            <a:ext cx="31623328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Project title </a:t>
            </a:r>
            <a:endParaRPr kumimoji="0" lang="en-GB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Impact of a community based social prescribing intervention on people </a:t>
            </a:r>
            <a:endParaRPr kumimoji="0" lang="en-GB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</a:t>
            </a: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type 2 diabetes in an ethnically diverse area of high socio-economic </a:t>
            </a:r>
            <a:endParaRPr kumimoji="0" lang="en-GB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deprivation</a:t>
            </a: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kumimoji="0" lang="en-GB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Exploiting </a:t>
            </a: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natural experiment to evaluate effects on health </a:t>
            </a:r>
            <a:endParaRPr kumimoji="0" lang="en-GB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 care utilisation </a:t>
            </a:r>
            <a:r>
              <a:rPr kumimoji="0" lang="en-GB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</a:t>
            </a: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economic assessment and ethnographic </a:t>
            </a:r>
            <a:endParaRPr kumimoji="0" lang="en-GB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kumimoji="0" lang="en-GB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bservation.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Aims </a:t>
            </a:r>
            <a:r>
              <a:rPr kumimoji="0" lang="en-GB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evaluate the impact and costs of a community-based </a:t>
            </a:r>
            <a:endParaRPr kumimoji="0" lang="en-GB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link </a:t>
            </a: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worker social prescribing intervention on the health and </a:t>
            </a:r>
            <a:endParaRPr kumimoji="0" lang="en-GB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 </a:t>
            </a: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care utilisation of adults aged 40-74 with type 2 </a:t>
            </a:r>
            <a:r>
              <a:rPr kumimoji="0" lang="en-GB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diabetes,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living </a:t>
            </a:r>
            <a:r>
              <a:rPr kumimoji="0" lang="en-GB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a multi-ethnic area of high socio-economic deprivation. </a:t>
            </a:r>
            <a:endParaRPr kumimoji="0" lang="en-GB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160" y="1189127"/>
            <a:ext cx="1237972" cy="586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654" y="944168"/>
            <a:ext cx="170497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64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Research Team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1194" y="21558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Suzanne Moffatt </a:t>
            </a:r>
            <a:r>
              <a:rPr lang="en-GB" dirty="0" smtClean="0"/>
              <a:t>		    </a:t>
            </a:r>
            <a:r>
              <a:rPr lang="en-GB" sz="2400" dirty="0" smtClean="0"/>
              <a:t>John Wildman	</a:t>
            </a:r>
            <a:r>
              <a:rPr lang="en-GB" sz="2400" dirty="0"/>
              <a:t>	</a:t>
            </a:r>
            <a:r>
              <a:rPr lang="en-GB" sz="2400" dirty="0" smtClean="0"/>
              <a:t>Tessa</a:t>
            </a:r>
            <a:r>
              <a:rPr lang="en-GB" dirty="0" smtClean="0"/>
              <a:t> </a:t>
            </a:r>
            <a:r>
              <a:rPr lang="en-GB" sz="2200" dirty="0" smtClean="0"/>
              <a:t>Pollard</a:t>
            </a:r>
          </a:p>
          <a:p>
            <a:pPr marL="3657600" lvl="8" indent="0">
              <a:buNone/>
            </a:pPr>
            <a:r>
              <a:rPr lang="en-GB" dirty="0" smtClean="0"/>
              <a:t>                                          </a:t>
            </a:r>
          </a:p>
          <a:p>
            <a:endParaRPr lang="en-GB" dirty="0"/>
          </a:p>
          <a:p>
            <a:pPr lvl="7"/>
            <a:endParaRPr lang="en-GB" dirty="0" smtClean="0"/>
          </a:p>
          <a:p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Chris Drinkwater		      Mark Pearce			   Jo Wildman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133" y="2718105"/>
            <a:ext cx="1029730" cy="12871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6988" y="2580868"/>
            <a:ext cx="1428750" cy="12871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2221" y="2614542"/>
            <a:ext cx="1463246" cy="14942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7229" y="4744179"/>
            <a:ext cx="1265538" cy="134147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5994" y="4744179"/>
            <a:ext cx="1143000" cy="15883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03392" y="4573970"/>
            <a:ext cx="136207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35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 Research Team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Kate </a:t>
            </a:r>
            <a:r>
              <a:rPr lang="en-GB" dirty="0"/>
              <a:t>Gibson		 Jayne </a:t>
            </a:r>
            <a:r>
              <a:rPr lang="en-GB" dirty="0" smtClean="0"/>
              <a:t>Jefferies		 Bethan Griffiths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Nicki O’Brien		Linda Penn			Allison Lawson</a:t>
            </a:r>
          </a:p>
          <a:p>
            <a:pPr marL="0" indent="0">
              <a:buNone/>
            </a:pPr>
            <a:r>
              <a:rPr lang="en-GB" dirty="0" smtClean="0"/>
              <a:t>									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643" y="2317352"/>
            <a:ext cx="1251717" cy="14603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2164" y="2444448"/>
            <a:ext cx="1680556" cy="133324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1197" y="4829193"/>
            <a:ext cx="1112030" cy="148270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7643" y="4870813"/>
            <a:ext cx="1066800" cy="17145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5524" y="2317352"/>
            <a:ext cx="1181697" cy="157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53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Statistical data – routinely collected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2826"/>
            <a:ext cx="10515600" cy="2719998"/>
          </a:xfrm>
        </p:spPr>
        <p:txBody>
          <a:bodyPr/>
          <a:lstStyle/>
          <a:p>
            <a:r>
              <a:rPr lang="en-GB" dirty="0" smtClean="0"/>
              <a:t>Quality and Outcomes Framework (QOF) data</a:t>
            </a:r>
          </a:p>
          <a:p>
            <a:pPr lvl="1"/>
            <a:r>
              <a:rPr lang="en-GB" dirty="0"/>
              <a:t>The QOF </a:t>
            </a:r>
            <a:r>
              <a:rPr lang="en-GB" dirty="0" smtClean="0"/>
              <a:t>is a GP performance management and payment system. </a:t>
            </a:r>
          </a:p>
          <a:p>
            <a:pPr lvl="1"/>
            <a:r>
              <a:rPr lang="en-GB" dirty="0" smtClean="0"/>
              <a:t>It </a:t>
            </a:r>
            <a:r>
              <a:rPr lang="en-GB" dirty="0"/>
              <a:t>rewards GP </a:t>
            </a:r>
            <a:r>
              <a:rPr lang="en-GB" dirty="0" smtClean="0"/>
              <a:t>practices </a:t>
            </a:r>
            <a:r>
              <a:rPr lang="en-GB" dirty="0"/>
              <a:t>in England for the quality of care they provide to their </a:t>
            </a:r>
            <a:r>
              <a:rPr lang="en-GB" dirty="0" smtClean="0"/>
              <a:t>patients.</a:t>
            </a:r>
          </a:p>
          <a:p>
            <a:pPr lvl="2"/>
            <a:r>
              <a:rPr lang="en-GB" dirty="0" smtClean="0"/>
              <a:t>E.g. QOF indicator: % of patients with diabetes and history of CVD who are prescribed a statin</a:t>
            </a:r>
          </a:p>
          <a:p>
            <a:pPr lvl="1"/>
            <a:r>
              <a:rPr lang="en-GB" dirty="0" smtClean="0"/>
              <a:t>Data on type 2 diabetes management, smoking, weight, blood pressure etc.</a:t>
            </a:r>
          </a:p>
        </p:txBody>
      </p:sp>
    </p:spTree>
    <p:extLst>
      <p:ext uri="{BB962C8B-B14F-4D97-AF65-F5344CB8AC3E}">
        <p14:creationId xmlns:p14="http://schemas.microsoft.com/office/powerpoint/2010/main" val="116299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Statistical data – routinely collected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069" y="2458672"/>
            <a:ext cx="10515600" cy="2122121"/>
          </a:xfrm>
        </p:spPr>
        <p:txBody>
          <a:bodyPr/>
          <a:lstStyle/>
          <a:p>
            <a:r>
              <a:rPr lang="en-GB" dirty="0" smtClean="0"/>
              <a:t>Secondary Uses Service (SUS) data</a:t>
            </a:r>
          </a:p>
          <a:p>
            <a:pPr lvl="1"/>
            <a:r>
              <a:rPr lang="en-GB" dirty="0"/>
              <a:t>Used for healthcare planning, hospital payments and commissioning etc.</a:t>
            </a:r>
          </a:p>
          <a:p>
            <a:pPr lvl="1"/>
            <a:r>
              <a:rPr lang="en-GB" dirty="0" smtClean="0"/>
              <a:t>Information collected whenever </a:t>
            </a:r>
            <a:r>
              <a:rPr lang="en-GB" dirty="0"/>
              <a:t>a patient or service user is treated or cared </a:t>
            </a:r>
            <a:r>
              <a:rPr lang="en-GB" dirty="0" smtClean="0"/>
              <a:t>for</a:t>
            </a:r>
          </a:p>
          <a:p>
            <a:pPr lvl="2"/>
            <a:r>
              <a:rPr lang="en-GB" dirty="0" smtClean="0"/>
              <a:t>E.g. hospital visit, admission (routine or emergency), length of stay etc.</a:t>
            </a:r>
          </a:p>
        </p:txBody>
      </p:sp>
    </p:spTree>
    <p:extLst>
      <p:ext uri="{BB962C8B-B14F-4D97-AF65-F5344CB8AC3E}">
        <p14:creationId xmlns:p14="http://schemas.microsoft.com/office/powerpoint/2010/main" val="308234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1069</Words>
  <Application>Microsoft Office PowerPoint</Application>
  <PresentationFormat>Widescreen</PresentationFormat>
  <Paragraphs>143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Evaluating ‘Ways to Wellness’</vt:lpstr>
      <vt:lpstr>Attempting to get research funded ….</vt:lpstr>
      <vt:lpstr>PowerPoint Presentation</vt:lpstr>
      <vt:lpstr>PowerPoint Presentation</vt:lpstr>
      <vt:lpstr>PowerPoint Presentation</vt:lpstr>
      <vt:lpstr>Research Team</vt:lpstr>
      <vt:lpstr> Research Team</vt:lpstr>
      <vt:lpstr>Statistical data – routinely collected</vt:lpstr>
      <vt:lpstr>Statistical data – routinely collected</vt:lpstr>
      <vt:lpstr>Treatment and control groups</vt:lpstr>
      <vt:lpstr>EQ-5D-5L</vt:lpstr>
      <vt:lpstr>EQ-5D</vt:lpstr>
      <vt:lpstr>The Ethnography</vt:lpstr>
      <vt:lpstr>PowerPoint Presentation</vt:lpstr>
      <vt:lpstr>PowerPoint Presentation</vt:lpstr>
      <vt:lpstr>PowerPoint Presentation</vt:lpstr>
      <vt:lpstr>PowerPoint Presentation</vt:lpstr>
      <vt:lpstr>Overview of WtW evaluation – July 2018-spring 2021</vt:lpstr>
      <vt:lpstr>PowerPoint Presentation</vt:lpstr>
      <vt:lpstr>PowerPoint Presentation</vt:lpstr>
    </vt:vector>
  </TitlesOfParts>
  <Company>Newcastle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research funded …</dc:title>
  <dc:creator>Suzanne Moffatt</dc:creator>
  <cp:lastModifiedBy>Josephine Wildman</cp:lastModifiedBy>
  <cp:revision>59</cp:revision>
  <cp:lastPrinted>2019-01-21T10:17:48Z</cp:lastPrinted>
  <dcterms:created xsi:type="dcterms:W3CDTF">2019-01-10T12:20:42Z</dcterms:created>
  <dcterms:modified xsi:type="dcterms:W3CDTF">2019-01-28T16:03:43Z</dcterms:modified>
</cp:coreProperties>
</file>